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3" r:id="rId3"/>
    <p:sldId id="265" r:id="rId4"/>
    <p:sldId id="275" r:id="rId5"/>
    <p:sldId id="278" r:id="rId6"/>
    <p:sldId id="280" r:id="rId7"/>
    <p:sldId id="276" r:id="rId8"/>
    <p:sldId id="279" r:id="rId9"/>
    <p:sldId id="277" r:id="rId10"/>
    <p:sldId id="281" r:id="rId11"/>
    <p:sldId id="263" r:id="rId12"/>
    <p:sldId id="264" r:id="rId13"/>
    <p:sldId id="274" r:id="rId14"/>
    <p:sldId id="269" r:id="rId15"/>
    <p:sldId id="270" r:id="rId16"/>
    <p:sldId id="266" r:id="rId17"/>
    <p:sldId id="262" r:id="rId18"/>
    <p:sldId id="267" r:id="rId19"/>
    <p:sldId id="258" r:id="rId20"/>
    <p:sldId id="259" r:id="rId21"/>
    <p:sldId id="260" r:id="rId22"/>
    <p:sldId id="257" r:id="rId23"/>
    <p:sldId id="261" r:id="rId24"/>
    <p:sldId id="271" r:id="rId25"/>
    <p:sldId id="268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ACC08-3FA2-4F92-A31A-73F2DE354B4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B8028-B09A-4C4B-90AD-9B2706988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4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B8028-B09A-4C4B-90AD-9B27069884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0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B8028-B09A-4C4B-90AD-9B27069884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9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B8028-B09A-4C4B-90AD-9B27069884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93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B8028-B09A-4C4B-90AD-9B27069884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9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7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2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86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9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8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9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91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24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1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0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4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19B6E-59F5-4C0E-8316-7A1CBA1BC5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713F5-683E-4B09-934E-60ED527ED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48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English Stylistics 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54310" y="4168709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 smtClean="0">
                <a:latin typeface="Book Antiqua" panose="02040602050305030304" pitchFamily="18" charset="0"/>
              </a:rPr>
              <a:t>Week 15 Other Stylistic Features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7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Suggestions for improvement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344"/>
            <a:ext cx="10778544" cy="46186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Variety (esp. “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The author uses… to …”)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Consider the reader. 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Analyze or explain the examples. (</a:t>
            </a:r>
            <a:r>
              <a:rPr lang="en-US" sz="3200" b="1" u="sng" dirty="0" smtClean="0">
                <a:latin typeface="Book Antiqua" panose="02040602050305030304" pitchFamily="18" charset="0"/>
              </a:rPr>
              <a:t>interpretation</a:t>
            </a:r>
            <a:r>
              <a:rPr lang="en-US" sz="3200" b="1" dirty="0" smtClean="0">
                <a:latin typeface="Book Antiqua" panose="02040602050305030304" pitchFamily="18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Avoid empty adjectives (</a:t>
            </a:r>
            <a:r>
              <a:rPr lang="en-US" sz="3200" b="1" i="1" dirty="0" smtClean="0">
                <a:latin typeface="Book Antiqua" panose="02040602050305030304" pitchFamily="18" charset="0"/>
              </a:rPr>
              <a:t>fascinating, amazing, lovely, delightful</a:t>
            </a:r>
            <a:r>
              <a:rPr lang="en-US" sz="3200" b="1" dirty="0" smtClean="0">
                <a:latin typeface="Book Antiqua" panose="02040602050305030304" pitchFamily="18" charset="0"/>
              </a:rPr>
              <a:t>, or even </a:t>
            </a:r>
            <a:r>
              <a:rPr lang="en-US" sz="3200" b="1" i="1" dirty="0" smtClean="0">
                <a:latin typeface="Book Antiqua" panose="02040602050305030304" pitchFamily="18" charset="0"/>
              </a:rPr>
              <a:t>vivid</a:t>
            </a:r>
            <a:r>
              <a:rPr lang="en-US" sz="3200" b="1" dirty="0" smtClean="0">
                <a:latin typeface="Book Antiqua" panose="02040602050305030304" pitchFamily="18" charset="0"/>
              </a:rPr>
              <a:t>) 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425" y="271463"/>
            <a:ext cx="12024575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Different styles: academic vs. creative writing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6433112"/>
              </p:ext>
            </p:extLst>
          </p:nvPr>
        </p:nvGraphicFramePr>
        <p:xfrm>
          <a:off x="437881" y="1407760"/>
          <a:ext cx="11372046" cy="533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6023">
                  <a:extLst>
                    <a:ext uri="{9D8B030D-6E8A-4147-A177-3AD203B41FA5}">
                      <a16:colId xmlns:a16="http://schemas.microsoft.com/office/drawing/2014/main" val="2253681415"/>
                    </a:ext>
                  </a:extLst>
                </a:gridCol>
                <a:gridCol w="5686023">
                  <a:extLst>
                    <a:ext uri="{9D8B030D-6E8A-4147-A177-3AD203B41FA5}">
                      <a16:colId xmlns:a16="http://schemas.microsoft.com/office/drawing/2014/main" val="17800357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Academic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Creative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20774"/>
                  </a:ext>
                </a:extLst>
              </a:tr>
              <a:tr h="803041"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Expository (explain and define)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Creative fiction (imagine)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99652"/>
                  </a:ext>
                </a:extLst>
              </a:tr>
              <a:tr h="803041"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Descriptive (depict</a:t>
                      </a:r>
                      <a:r>
                        <a:rPr lang="en-US" altLang="zh-CN" sz="2800" b="1" baseline="0" dirty="0" smtClean="0"/>
                        <a:t> and describe)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Creative</a:t>
                      </a:r>
                      <a:r>
                        <a:rPr lang="en-US" altLang="zh-CN" sz="2800" b="1" baseline="0" dirty="0" smtClean="0"/>
                        <a:t> non-fiction (interpret)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566676"/>
                  </a:ext>
                </a:extLst>
              </a:tr>
              <a:tr h="803041"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Narrative (tell a story)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Autobiography (sharing experiences)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12585"/>
                  </a:ext>
                </a:extLst>
              </a:tr>
              <a:tr h="803041"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Persuasive</a:t>
                      </a:r>
                      <a:r>
                        <a:rPr lang="en-US" altLang="zh-CN" sz="2800" b="1" baseline="0" dirty="0" smtClean="0"/>
                        <a:t> (convince)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Biography</a:t>
                      </a:r>
                      <a:r>
                        <a:rPr lang="en-US" altLang="zh-CN" sz="2800" b="1" baseline="0" dirty="0" smtClean="0"/>
                        <a:t> (tell a story)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905468"/>
                  </a:ext>
                </a:extLst>
              </a:tr>
              <a:tr h="803041"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Argumentative (argue)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Derivative</a:t>
                      </a:r>
                      <a:r>
                        <a:rPr lang="en-US" altLang="zh-CN" sz="2800" b="1" baseline="0" dirty="0" smtClean="0"/>
                        <a:t> fiction (fan fiction)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717549"/>
                  </a:ext>
                </a:extLst>
              </a:tr>
              <a:tr h="803041"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Position paper (state</a:t>
                      </a:r>
                      <a:r>
                        <a:rPr lang="en-US" altLang="zh-CN" sz="2800" b="1" baseline="0" dirty="0" smtClean="0"/>
                        <a:t> your position)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Journal writing (make observations)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411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29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1572" y="268462"/>
            <a:ext cx="11594265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Different styles: academic </a:t>
            </a:r>
            <a:r>
              <a:rPr lang="en-US" altLang="zh-CN" b="1" dirty="0">
                <a:latin typeface="Book Antiqua" panose="02040602050305030304" pitchFamily="18" charset="0"/>
              </a:rPr>
              <a:t>vs. </a:t>
            </a:r>
            <a:r>
              <a:rPr lang="en-US" altLang="zh-CN" b="1" dirty="0" smtClean="0">
                <a:latin typeface="Book Antiqua" panose="02040602050305030304" pitchFamily="18" charset="0"/>
              </a:rPr>
              <a:t>journalistic 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950440" y="1507521"/>
          <a:ext cx="10291120" cy="5004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5560">
                  <a:extLst>
                    <a:ext uri="{9D8B030D-6E8A-4147-A177-3AD203B41FA5}">
                      <a16:colId xmlns:a16="http://schemas.microsoft.com/office/drawing/2014/main" val="120676803"/>
                    </a:ext>
                  </a:extLst>
                </a:gridCol>
                <a:gridCol w="5145560">
                  <a:extLst>
                    <a:ext uri="{9D8B030D-6E8A-4147-A177-3AD203B41FA5}">
                      <a16:colId xmlns:a16="http://schemas.microsoft.com/office/drawing/2014/main" val="2163514366"/>
                    </a:ext>
                  </a:extLst>
                </a:gridCol>
              </a:tblGrid>
              <a:tr h="6255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Academic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Journalist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667354"/>
                  </a:ext>
                </a:extLst>
              </a:tr>
              <a:tr h="6255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How? Why?</a:t>
                      </a:r>
                      <a:r>
                        <a:rPr lang="en-US" altLang="zh-CN" sz="2800" b="1" baseline="0" dirty="0" smtClean="0"/>
                        <a:t> 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Who?</a:t>
                      </a:r>
                      <a:r>
                        <a:rPr lang="en-US" altLang="zh-CN" sz="2800" b="1" baseline="0" dirty="0" smtClean="0"/>
                        <a:t> What? When? Where?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049693"/>
                  </a:ext>
                </a:extLst>
              </a:tr>
              <a:tr h="6255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Concepts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People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798325"/>
                  </a:ext>
                </a:extLst>
              </a:tr>
              <a:tr h="6255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Processes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Places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631558"/>
                  </a:ext>
                </a:extLst>
              </a:tr>
              <a:tr h="6255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Relationships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Events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858685"/>
                  </a:ext>
                </a:extLst>
              </a:tr>
              <a:tr h="6255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Impersonal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Personal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747656"/>
                  </a:ext>
                </a:extLst>
              </a:tr>
              <a:tr h="6255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Objective, scientific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Expressive,</a:t>
                      </a:r>
                      <a:r>
                        <a:rPr lang="en-US" altLang="zh-CN" sz="2800" b="1" baseline="0" dirty="0" smtClean="0"/>
                        <a:t> dramatic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894942"/>
                  </a:ext>
                </a:extLst>
              </a:tr>
              <a:tr h="6255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Limited scope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Wide scope</a:t>
                      </a:r>
                      <a:endParaRPr lang="zh-CN" alt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829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517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37" y="0"/>
            <a:ext cx="8753222" cy="675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57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Stylistic deviation 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1672" y="1690688"/>
            <a:ext cx="10362127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Repetition (even redundancy) 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Ambiguity 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Multimodality (visual, audio or other modes) 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Non-standard varieties (</a:t>
            </a:r>
            <a:r>
              <a:rPr lang="zh-CN" altLang="en-US" sz="3200" b="1" dirty="0" smtClean="0">
                <a:latin typeface="Book Antiqua" panose="02040602050305030304" pitchFamily="18" charset="0"/>
              </a:rPr>
              <a:t>语言变体</a:t>
            </a:r>
            <a:r>
              <a:rPr lang="en-US" sz="3200" b="1" dirty="0" smtClean="0">
                <a:latin typeface="Book Antiqua" panose="0204060205030503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0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8848" cy="1325563"/>
          </a:xfrm>
        </p:spPr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“Cooperative Principe” in communication 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36371" y="1690689"/>
            <a:ext cx="10117427" cy="47953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Maxim of Quantity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Maxim of Quality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Maxim of Relation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Maxim of Manner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40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2786" cy="1325563"/>
          </a:xfrm>
        </p:spPr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Repetition:  from Sinclair Lewis, </a:t>
            </a:r>
            <a:r>
              <a:rPr lang="en-US" b="1" i="1" dirty="0" smtClean="0">
                <a:latin typeface="Book Antiqua" panose="02040602050305030304" pitchFamily="18" charset="0"/>
              </a:rPr>
              <a:t>Babbitt</a:t>
            </a:r>
            <a:r>
              <a:rPr lang="en-US" b="1" dirty="0" smtClean="0">
                <a:latin typeface="Book Antiqua" panose="02040602050305030304" pitchFamily="18" charset="0"/>
              </a:rPr>
              <a:t> 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752786" cy="4774506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“All about him the city was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hustling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, for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hustling’s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sake. Men in motors were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hustling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to pass one another in the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hustling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traffic. Men were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hustling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to watch trolleys, with another trolley a minute behind, and to leap from the trolleys, to gallop across the sidewalk, to hurl themselves into buildings, into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hustling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express elevators. …”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54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366" y="232780"/>
            <a:ext cx="11668259" cy="171192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 smtClean="0">
                <a:latin typeface="Book Antiqua" panose="02040602050305030304" pitchFamily="18" charset="0"/>
              </a:rPr>
              <a:t>Ambiguity: from Hemingway, </a:t>
            </a:r>
            <a:r>
              <a:rPr lang="en-US" sz="4000" b="1" i="1" dirty="0" smtClean="0">
                <a:latin typeface="Book Antiqua" panose="02040602050305030304" pitchFamily="18" charset="0"/>
              </a:rPr>
              <a:t>Hills Like White Elephants </a:t>
            </a:r>
            <a:endParaRPr lang="en-US" sz="4000" b="1" i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307" y="2034862"/>
            <a:ext cx="11088710" cy="44818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"You've got to realize," he said, "that I don't want you to do </a:t>
            </a:r>
            <a:r>
              <a:rPr lang="en-US" b="1" u="sng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it</a:t>
            </a:r>
            <a:r>
              <a:rPr lang="en-US" b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 if you don't want to. I'm perfectly willing to go through with </a:t>
            </a:r>
            <a:r>
              <a:rPr lang="en-US" b="1" u="sng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it</a:t>
            </a:r>
            <a:r>
              <a:rPr lang="en-US" b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 if </a:t>
            </a:r>
            <a:r>
              <a:rPr lang="en-US" b="1" u="sng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it</a:t>
            </a:r>
            <a:r>
              <a:rPr lang="en-US" b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 means anything to you."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Book Antiqua" panose="02040602050305030304" pitchFamily="18" charset="0"/>
              </a:rPr>
              <a:t>"Doesn't </a:t>
            </a:r>
            <a:r>
              <a:rPr lang="en-US" b="1" u="sng" dirty="0" smtClean="0">
                <a:latin typeface="Book Antiqua" panose="02040602050305030304" pitchFamily="18" charset="0"/>
              </a:rPr>
              <a:t>it</a:t>
            </a:r>
            <a:r>
              <a:rPr lang="en-US" b="1" dirty="0" smtClean="0">
                <a:latin typeface="Book Antiqua" panose="02040602050305030304" pitchFamily="18" charset="0"/>
              </a:rPr>
              <a:t> mean anything to you? We could get along."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"Of course </a:t>
            </a:r>
            <a:r>
              <a:rPr lang="en-US" b="1" u="sng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it</a:t>
            </a:r>
            <a:r>
              <a:rPr lang="en-US" b="1" dirty="0" smtClean="0">
                <a:solidFill>
                  <a:srgbClr val="C00000"/>
                </a:solidFill>
                <a:latin typeface="Book Antiqua" panose="02040602050305030304" pitchFamily="18" charset="0"/>
              </a:rPr>
              <a:t> does. But I don't want anybody but you. I don't want anyone else. And I know perfectly simple."</a:t>
            </a:r>
          </a:p>
        </p:txBody>
      </p:sp>
    </p:spTree>
    <p:extLst>
      <p:ext uri="{BB962C8B-B14F-4D97-AF65-F5344CB8AC3E}">
        <p14:creationId xmlns:p14="http://schemas.microsoft.com/office/powerpoint/2010/main" val="356287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5307" y="365125"/>
            <a:ext cx="1130765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Book Antiqua" panose="02040602050305030304" pitchFamily="18" charset="0"/>
              </a:rPr>
              <a:t>Ernest Hemingway, </a:t>
            </a:r>
            <a:r>
              <a:rPr lang="en-US" sz="4000" b="1" i="1" dirty="0">
                <a:latin typeface="Book Antiqua" panose="02040602050305030304" pitchFamily="18" charset="0"/>
              </a:rPr>
              <a:t>Hills Like White Elephants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517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Book Antiqua" panose="02040602050305030304" pitchFamily="18" charset="0"/>
              </a:rPr>
              <a:t>"Yes, you know </a:t>
            </a:r>
            <a:r>
              <a:rPr lang="en-US" b="1" u="sng" dirty="0">
                <a:latin typeface="Book Antiqua" panose="02040602050305030304" pitchFamily="18" charset="0"/>
              </a:rPr>
              <a:t>it's</a:t>
            </a:r>
            <a:r>
              <a:rPr lang="en-US" b="1" dirty="0">
                <a:latin typeface="Book Antiqua" panose="02040602050305030304" pitchFamily="18" charset="0"/>
              </a:rPr>
              <a:t> perfectly simple."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latin typeface="Book Antiqua" panose="02040602050305030304" pitchFamily="18" charset="0"/>
              </a:rPr>
              <a:t>"It's all right for you to say </a:t>
            </a:r>
            <a:r>
              <a:rPr lang="en-US" b="1" u="sng" dirty="0">
                <a:solidFill>
                  <a:srgbClr val="C00000"/>
                </a:solidFill>
                <a:latin typeface="Book Antiqua" panose="02040602050305030304" pitchFamily="18" charset="0"/>
              </a:rPr>
              <a:t>that</a:t>
            </a:r>
            <a:r>
              <a:rPr lang="en-US" b="1" dirty="0">
                <a:solidFill>
                  <a:srgbClr val="C00000"/>
                </a:solidFill>
                <a:latin typeface="Book Antiqua" panose="02040602050305030304" pitchFamily="18" charset="0"/>
              </a:rPr>
              <a:t>, but I do know </a:t>
            </a:r>
            <a:r>
              <a:rPr lang="en-US" b="1" u="sng" dirty="0">
                <a:solidFill>
                  <a:srgbClr val="C00000"/>
                </a:solidFill>
                <a:latin typeface="Book Antiqua" panose="02040602050305030304" pitchFamily="18" charset="0"/>
              </a:rPr>
              <a:t>it</a:t>
            </a:r>
            <a:r>
              <a:rPr lang="en-US" b="1" dirty="0">
                <a:solidFill>
                  <a:srgbClr val="C00000"/>
                </a:solidFill>
                <a:latin typeface="Book Antiqua" panose="02040602050305030304" pitchFamily="18" charset="0"/>
              </a:rPr>
              <a:t>."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ok Antiqua" panose="02040602050305030304" pitchFamily="18" charset="0"/>
              </a:rPr>
              <a:t>"Would you do something for me now?"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  <a:latin typeface="Book Antiqua" panose="02040602050305030304" pitchFamily="18" charset="0"/>
              </a:rPr>
              <a:t>"I'd do anything for you."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Book Antiqua" panose="02040602050305030304" pitchFamily="18" charset="0"/>
              </a:rPr>
              <a:t>"Would you please </a:t>
            </a:r>
            <a:r>
              <a:rPr lang="en-US" b="1" dirty="0" err="1">
                <a:latin typeface="Book Antiqua" panose="02040602050305030304" pitchFamily="18" charset="0"/>
              </a:rPr>
              <a:t>please</a:t>
            </a:r>
            <a:r>
              <a:rPr lang="en-US" b="1" dirty="0">
                <a:latin typeface="Book Antiqua" panose="02040602050305030304" pitchFamily="18" charset="0"/>
              </a:rPr>
              <a:t> </a:t>
            </a:r>
            <a:r>
              <a:rPr lang="en-US" b="1" dirty="0" err="1">
                <a:latin typeface="Book Antiqua" panose="02040602050305030304" pitchFamily="18" charset="0"/>
              </a:rPr>
              <a:t>please</a:t>
            </a:r>
            <a:r>
              <a:rPr lang="en-US" b="1" dirty="0">
                <a:latin typeface="Book Antiqua" panose="02040602050305030304" pitchFamily="18" charset="0"/>
              </a:rPr>
              <a:t> </a:t>
            </a:r>
            <a:r>
              <a:rPr lang="en-US" b="1" dirty="0" err="1">
                <a:latin typeface="Book Antiqua" panose="02040602050305030304" pitchFamily="18" charset="0"/>
              </a:rPr>
              <a:t>please</a:t>
            </a:r>
            <a:r>
              <a:rPr lang="en-US" b="1" dirty="0">
                <a:latin typeface="Book Antiqua" panose="02040602050305030304" pitchFamily="18" charset="0"/>
              </a:rPr>
              <a:t> </a:t>
            </a:r>
            <a:r>
              <a:rPr lang="en-US" b="1" dirty="0" err="1">
                <a:latin typeface="Book Antiqua" panose="02040602050305030304" pitchFamily="18" charset="0"/>
              </a:rPr>
              <a:t>please</a:t>
            </a:r>
            <a:r>
              <a:rPr lang="en-US" b="1" dirty="0">
                <a:latin typeface="Book Antiqua" panose="02040602050305030304" pitchFamily="18" charset="0"/>
              </a:rPr>
              <a:t> </a:t>
            </a:r>
            <a:r>
              <a:rPr lang="en-US" b="1" dirty="0" err="1">
                <a:latin typeface="Book Antiqua" panose="02040602050305030304" pitchFamily="18" charset="0"/>
              </a:rPr>
              <a:t>please</a:t>
            </a:r>
            <a:r>
              <a:rPr lang="en-US" b="1" dirty="0">
                <a:latin typeface="Book Antiqua" panose="02040602050305030304" pitchFamily="18" charset="0"/>
              </a:rPr>
              <a:t> </a:t>
            </a:r>
            <a:r>
              <a:rPr lang="en-US" b="1" dirty="0" err="1">
                <a:latin typeface="Book Antiqua" panose="02040602050305030304" pitchFamily="18" charset="0"/>
              </a:rPr>
              <a:t>please</a:t>
            </a:r>
            <a:r>
              <a:rPr lang="en-US" b="1" dirty="0">
                <a:latin typeface="Book Antiqua" panose="02040602050305030304" pitchFamily="18" charset="0"/>
              </a:rPr>
              <a:t> stop talking?"</a:t>
            </a:r>
          </a:p>
        </p:txBody>
      </p:sp>
    </p:spTree>
    <p:extLst>
      <p:ext uri="{BB962C8B-B14F-4D97-AF65-F5344CB8AC3E}">
        <p14:creationId xmlns:p14="http://schemas.microsoft.com/office/powerpoint/2010/main" val="27356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96" y="1168361"/>
            <a:ext cx="7943157" cy="50086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Multimodality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9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In-class writing – a mini-text analysis 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690688"/>
            <a:ext cx="10974859" cy="48954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b="1" dirty="0" smtClean="0">
                <a:latin typeface="Book Antiqua" panose="02040602050305030304" pitchFamily="18" charset="0"/>
              </a:rPr>
              <a:t>Reading and understanding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atin typeface="Book Antiqua" panose="02040602050305030304" pitchFamily="18" charset="0"/>
              </a:rPr>
              <a:t>Summary – the topic, the characters, the theme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atin typeface="Book Antiqua" panose="02040602050305030304" pitchFamily="18" charset="0"/>
              </a:rPr>
              <a:t>Interpretation – the analysis of specific details &amp; techniques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atin typeface="Book Antiqua" panose="02040602050305030304" pitchFamily="18" charset="0"/>
              </a:rPr>
              <a:t>Evaluation – the effect and your comment. 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atin typeface="Book Antiqua" panose="02040602050305030304" pitchFamily="18" charset="0"/>
              </a:rPr>
              <a:t>Academic style, around 300 words </a:t>
            </a:r>
          </a:p>
        </p:txBody>
      </p:sp>
    </p:spTree>
    <p:extLst>
      <p:ext uri="{BB962C8B-B14F-4D97-AF65-F5344CB8AC3E}">
        <p14:creationId xmlns:p14="http://schemas.microsoft.com/office/powerpoint/2010/main" val="108672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65" y="139220"/>
            <a:ext cx="8349964" cy="65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52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Visual poems </a:t>
            </a:r>
            <a:endParaRPr 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882" y="164451"/>
            <a:ext cx="3863661" cy="65290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700" y="1690688"/>
            <a:ext cx="3642925" cy="488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341" y="51705"/>
            <a:ext cx="8921318" cy="675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04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Non-standard English: dialect 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7314127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Jim sings out: “</a:t>
            </a:r>
            <a:r>
              <a:rPr lang="en-US" sz="3200" b="1" dirty="0" err="1" smtClean="0">
                <a:latin typeface="Book Antiqua" panose="02040602050305030304" pitchFamily="18" charset="0"/>
              </a:rPr>
              <a:t>We’s</a:t>
            </a:r>
            <a:r>
              <a:rPr lang="en-US" sz="3200" b="1" dirty="0" smtClean="0">
                <a:latin typeface="Book Antiqua" panose="02040602050305030304" pitchFamily="18" charset="0"/>
              </a:rPr>
              <a:t> safe, Huck, </a:t>
            </a:r>
            <a:r>
              <a:rPr lang="en-US" sz="3200" b="1" dirty="0" err="1" smtClean="0">
                <a:latin typeface="Book Antiqua" panose="02040602050305030304" pitchFamily="18" charset="0"/>
              </a:rPr>
              <a:t>we’s</a:t>
            </a:r>
            <a:r>
              <a:rPr lang="en-US" sz="3200" b="1" dirty="0" smtClean="0">
                <a:latin typeface="Book Antiqua" panose="02040602050305030304" pitchFamily="18" charset="0"/>
              </a:rPr>
              <a:t> safe! Jump up and crack </a:t>
            </a:r>
            <a:r>
              <a:rPr lang="en-US" sz="3200" b="1" dirty="0" err="1" smtClean="0">
                <a:latin typeface="Book Antiqua" panose="02040602050305030304" pitchFamily="18" charset="0"/>
              </a:rPr>
              <a:t>yo’heels</a:t>
            </a:r>
            <a:r>
              <a:rPr lang="en-US" sz="3200" b="1" dirty="0" smtClean="0">
                <a:latin typeface="Book Antiqua" panose="02040602050305030304" pitchFamily="18" charset="0"/>
              </a:rPr>
              <a:t>, </a:t>
            </a:r>
            <a:r>
              <a:rPr lang="en-US" sz="3200" b="1" dirty="0" err="1" smtClean="0">
                <a:latin typeface="Book Antiqua" panose="02040602050305030304" pitchFamily="18" charset="0"/>
              </a:rPr>
              <a:t>dat’s</a:t>
            </a:r>
            <a:r>
              <a:rPr lang="en-US" sz="3200" b="1" dirty="0" smtClean="0">
                <a:latin typeface="Book Antiqua" panose="02040602050305030304" pitchFamily="18" charset="0"/>
              </a:rPr>
              <a:t> de good ole Cairo at las’, I </a:t>
            </a:r>
            <a:r>
              <a:rPr lang="en-US" sz="3200" b="1" dirty="0" err="1" smtClean="0">
                <a:latin typeface="Book Antiqua" panose="02040602050305030304" pitchFamily="18" charset="0"/>
              </a:rPr>
              <a:t>jis</a:t>
            </a:r>
            <a:r>
              <a:rPr lang="en-US" sz="3200" b="1" dirty="0" smtClean="0">
                <a:latin typeface="Book Antiqua" panose="02040602050305030304" pitchFamily="18" charset="0"/>
              </a:rPr>
              <a:t> knows it!” “I’ll take the canoe and go see, Jim. It mightn’t be, you know.” </a:t>
            </a:r>
          </a:p>
          <a:p>
            <a:pPr>
              <a:lnSpc>
                <a:spcPct val="150000"/>
              </a:lnSpc>
            </a:pPr>
            <a:endParaRPr lang="en-US" sz="3200" b="1" dirty="0" smtClean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653" y="2106970"/>
            <a:ext cx="34766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55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Examples in Chinese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690688"/>
            <a:ext cx="10997485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Book Antiqua" panose="02040602050305030304" pitchFamily="18" charset="0"/>
              </a:rPr>
              <a:t>“</a:t>
            </a:r>
            <a:r>
              <a:rPr lang="zh-CN" altLang="en-US" b="1" dirty="0">
                <a:latin typeface="Book Antiqua" panose="02040602050305030304" pitchFamily="18" charset="0"/>
              </a:rPr>
              <a:t>嗡嗡的一阵乱嚷，蚊子都撞过赤膊身子，闯到乌桕树下去</a:t>
            </a:r>
            <a:r>
              <a:rPr lang="zh-CN" altLang="en-US" b="1" dirty="0">
                <a:solidFill>
                  <a:srgbClr val="C00000"/>
                </a:solidFill>
                <a:latin typeface="Book Antiqua" panose="02040602050305030304" pitchFamily="18" charset="0"/>
              </a:rPr>
              <a:t>做市</a:t>
            </a:r>
            <a:r>
              <a:rPr lang="zh-CN" altLang="en-US" b="1" dirty="0">
                <a:latin typeface="Book Antiqua" panose="02040602050305030304" pitchFamily="18" charset="0"/>
              </a:rPr>
              <a:t>。</a:t>
            </a:r>
            <a:r>
              <a:rPr lang="zh-CN" altLang="en-US" b="1" dirty="0" smtClean="0">
                <a:latin typeface="Book Antiqua" panose="02040602050305030304" pitchFamily="18" charset="0"/>
              </a:rPr>
              <a:t>” </a:t>
            </a:r>
            <a:r>
              <a:rPr lang="en-US" altLang="zh-CN" b="1" dirty="0" smtClean="0">
                <a:latin typeface="Book Antiqua" panose="02040602050305030304" pitchFamily="18" charset="0"/>
              </a:rPr>
              <a:t>(</a:t>
            </a:r>
            <a:r>
              <a:rPr lang="zh-CN" altLang="en-US" b="1" dirty="0" smtClean="0">
                <a:latin typeface="Book Antiqua" panose="02040602050305030304" pitchFamily="18" charset="0"/>
              </a:rPr>
              <a:t>鲁迅</a:t>
            </a:r>
            <a:r>
              <a:rPr lang="en-US" altLang="zh-CN" b="1" dirty="0" smtClean="0">
                <a:latin typeface="Book Antiqua" panose="02040602050305030304" pitchFamily="18" charset="0"/>
              </a:rPr>
              <a:t>《</a:t>
            </a:r>
            <a:r>
              <a:rPr lang="zh-CN" altLang="en-US" b="1" dirty="0" smtClean="0">
                <a:latin typeface="Book Antiqua" panose="02040602050305030304" pitchFamily="18" charset="0"/>
              </a:rPr>
              <a:t>风波</a:t>
            </a:r>
            <a:r>
              <a:rPr lang="en-US" altLang="zh-CN" b="1" dirty="0" smtClean="0">
                <a:latin typeface="Book Antiqua" panose="02040602050305030304" pitchFamily="18" charset="0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Book Antiqua" panose="02040602050305030304" pitchFamily="18" charset="0"/>
              </a:rPr>
              <a:t>汪小姐</a:t>
            </a:r>
            <a:r>
              <a:rPr lang="zh-CN" altLang="en-US" b="1" dirty="0">
                <a:latin typeface="Book Antiqua" panose="02040602050305030304" pitchFamily="18" charset="0"/>
              </a:rPr>
              <a:t>说，有一种女人，开口就谈情调，谈巴黎，谈吃茶，谈人生，这是</a:t>
            </a:r>
            <a:r>
              <a:rPr lang="zh-CN" altLang="en-US" b="1" dirty="0">
                <a:solidFill>
                  <a:srgbClr val="C00000"/>
                </a:solidFill>
                <a:latin typeface="Book Antiqua" panose="02040602050305030304" pitchFamily="18" charset="0"/>
              </a:rPr>
              <a:t>十三点</a:t>
            </a:r>
            <a:r>
              <a:rPr lang="zh-CN" altLang="en-US" b="1" dirty="0">
                <a:latin typeface="Book Antiqua" panose="02040602050305030304" pitchFamily="18" charset="0"/>
              </a:rPr>
              <a:t>。开口闭口谈</a:t>
            </a:r>
            <a:r>
              <a:rPr lang="zh-CN" altLang="en-US" b="1" dirty="0">
                <a:solidFill>
                  <a:srgbClr val="C00000"/>
                </a:solidFill>
                <a:latin typeface="Book Antiqua" panose="02040602050305030304" pitchFamily="18" charset="0"/>
              </a:rPr>
              <a:t>小囡</a:t>
            </a:r>
            <a:r>
              <a:rPr lang="zh-CN" altLang="en-US" b="1" dirty="0">
                <a:latin typeface="Book Antiqua" panose="02040602050305030304" pitchFamily="18" charset="0"/>
              </a:rPr>
              <a:t>，奶瓶，尿布，打预防针，标准</a:t>
            </a:r>
            <a:r>
              <a:rPr lang="zh-CN" altLang="en-US" b="1" dirty="0">
                <a:solidFill>
                  <a:srgbClr val="C00000"/>
                </a:solidFill>
                <a:latin typeface="Book Antiqua" panose="02040602050305030304" pitchFamily="18" charset="0"/>
              </a:rPr>
              <a:t>十三点</a:t>
            </a:r>
            <a:r>
              <a:rPr lang="zh-CN" altLang="en-US" b="1" dirty="0">
                <a:latin typeface="Book Antiqua" panose="02040602050305030304" pitchFamily="18" charset="0"/>
              </a:rPr>
              <a:t>。一开口，就是老公长，老公短，这是妖怪。</a:t>
            </a:r>
            <a:r>
              <a:rPr lang="zh-CN" altLang="en-US" b="1" dirty="0" smtClean="0">
                <a:latin typeface="Book Antiqua" panose="02040602050305030304" pitchFamily="18" charset="0"/>
              </a:rPr>
              <a:t>” （金宇澄</a:t>
            </a:r>
            <a:r>
              <a:rPr lang="en-US" altLang="zh-CN" b="1" dirty="0" smtClean="0">
                <a:latin typeface="Book Antiqua" panose="02040602050305030304" pitchFamily="18" charset="0"/>
              </a:rPr>
              <a:t>《</a:t>
            </a:r>
            <a:r>
              <a:rPr lang="zh-CN" altLang="en-US" b="1" dirty="0" smtClean="0">
                <a:latin typeface="Book Antiqua" panose="02040602050305030304" pitchFamily="18" charset="0"/>
              </a:rPr>
              <a:t>繁花</a:t>
            </a:r>
            <a:r>
              <a:rPr lang="en-US" altLang="zh-CN" b="1" dirty="0" smtClean="0">
                <a:latin typeface="Book Antiqua" panose="02040602050305030304" pitchFamily="18" charset="0"/>
              </a:rPr>
              <a:t>》</a:t>
            </a:r>
            <a:r>
              <a:rPr lang="zh-CN" altLang="en-US" b="1" dirty="0" smtClean="0">
                <a:latin typeface="Book Antiqua" panose="02040602050305030304" pitchFamily="18" charset="0"/>
              </a:rPr>
              <a:t>）</a:t>
            </a:r>
            <a:endParaRPr lang="en-US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835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reading: Text 33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47" y="2100731"/>
            <a:ext cx="6024428" cy="36095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099" y="415258"/>
            <a:ext cx="3860848" cy="60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67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Final paper requirements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7430" y="1690689"/>
            <a:ext cx="10336369" cy="44862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Title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Word count 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Book Antiqua" panose="02040602050305030304" pitchFamily="18" charset="0"/>
              </a:rPr>
              <a:t>Gunning-fog index of readability 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34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Significant features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1223"/>
            <a:ext cx="10515600" cy="50613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b="1" dirty="0" smtClean="0">
                <a:latin typeface="Book Antiqua" panose="02040602050305030304" pitchFamily="18" charset="0"/>
              </a:rPr>
              <a:t>Short verbs of physical actions (</a:t>
            </a:r>
            <a:r>
              <a:rPr lang="en-US" altLang="zh-CN" sz="3000" b="1" i="1" dirty="0" smtClean="0">
                <a:latin typeface="Book Antiqua" panose="02040602050305030304" pitchFamily="18" charset="0"/>
              </a:rPr>
              <a:t>dart, prick, blaze, dab</a:t>
            </a:r>
            <a:r>
              <a:rPr lang="en-US" altLang="zh-CN" sz="3000" b="1" dirty="0" smtClean="0">
                <a:latin typeface="Book Antiqua" panose="0204060205030503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atin typeface="Book Antiqua" panose="02040602050305030304" pitchFamily="18" charset="0"/>
              </a:rPr>
              <a:t>Long and static nouns (</a:t>
            </a:r>
            <a:r>
              <a:rPr lang="en-US" sz="3000" b="1" i="1" dirty="0" smtClean="0">
                <a:latin typeface="Book Antiqua" panose="02040602050305030304" pitchFamily="18" charset="0"/>
              </a:rPr>
              <a:t>measured grace, snoring sessions</a:t>
            </a:r>
            <a:r>
              <a:rPr lang="en-US" sz="3000" b="1" dirty="0" smtClean="0">
                <a:latin typeface="Book Antiqua" panose="0204060205030503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atin typeface="Book Antiqua" panose="02040602050305030304" pitchFamily="18" charset="0"/>
              </a:rPr>
              <a:t>Parallel structures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atin typeface="Book Antiqua" panose="02040602050305030304" pitchFamily="18" charset="0"/>
              </a:rPr>
              <a:t>Metaphor and simile (</a:t>
            </a:r>
            <a:r>
              <a:rPr lang="en-US" sz="3000" b="1" i="1" dirty="0" smtClean="0">
                <a:latin typeface="Book Antiqua" panose="02040602050305030304" pitchFamily="18" charset="0"/>
              </a:rPr>
              <a:t>the London Club</a:t>
            </a:r>
            <a:r>
              <a:rPr lang="en-US" sz="3000" b="1" dirty="0" smtClean="0">
                <a:latin typeface="Book Antiqua" panose="02040602050305030304" pitchFamily="18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atin typeface="Book Antiqua" panose="02040602050305030304" pitchFamily="18" charset="0"/>
              </a:rPr>
              <a:t>Contrast </a:t>
            </a:r>
          </a:p>
          <a:p>
            <a:pPr>
              <a:lnSpc>
                <a:spcPct val="150000"/>
              </a:lnSpc>
            </a:pPr>
            <a:r>
              <a:rPr lang="en-US" sz="3000" b="1" dirty="0" smtClean="0">
                <a:latin typeface="Book Antiqua" panose="02040602050305030304" pitchFamily="18" charset="0"/>
              </a:rPr>
              <a:t>Personification (</a:t>
            </a:r>
            <a:r>
              <a:rPr lang="en-US" sz="3000" b="1" i="1" dirty="0" smtClean="0">
                <a:latin typeface="Book Antiqua" panose="02040602050305030304" pitchFamily="18" charset="0"/>
              </a:rPr>
              <a:t>to box, to dance</a:t>
            </a:r>
            <a:r>
              <a:rPr lang="en-US" sz="3000" b="1" dirty="0" smtClean="0">
                <a:latin typeface="Book Antiqua" panose="02040602050305030304" pitchFamily="18" charset="0"/>
              </a:rPr>
              <a:t>) </a:t>
            </a:r>
            <a:endParaRPr lang="en-US" sz="30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32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Book Antiqua" panose="02040602050305030304" pitchFamily="18" charset="0"/>
              </a:rPr>
              <a:t>Well-written sentences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7752008" cy="47873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i="1" dirty="0" smtClean="0">
                <a:latin typeface="Book Antiqua" panose="02040602050305030304" pitchFamily="18" charset="0"/>
              </a:rPr>
              <a:t>The composed and calm personality of the dogs </a:t>
            </a:r>
            <a:r>
              <a:rPr lang="en-US" sz="3600" b="1" i="1" u="sng" dirty="0" smtClean="0">
                <a:latin typeface="Book Antiqua" panose="02040602050305030304" pitchFamily="18" charset="0"/>
              </a:rPr>
              <a:t>are manifested</a:t>
            </a:r>
            <a:r>
              <a:rPr lang="en-US" sz="3600" b="1" i="1" dirty="0" smtClean="0">
                <a:latin typeface="Book Antiqua" panose="02040602050305030304" pitchFamily="18" charset="0"/>
              </a:rPr>
              <a:t> through the </a:t>
            </a:r>
            <a:r>
              <a:rPr lang="en-US" sz="3600" b="1" i="1" u="sng" dirty="0" smtClean="0">
                <a:latin typeface="Book Antiqua" panose="02040602050305030304" pitchFamily="18" charset="0"/>
              </a:rPr>
              <a:t>static</a:t>
            </a:r>
            <a:r>
              <a:rPr lang="en-US" sz="3600" b="1" i="1" dirty="0" smtClean="0">
                <a:latin typeface="Book Antiqua" panose="02040602050305030304" pitchFamily="18" charset="0"/>
              </a:rPr>
              <a:t> nouns.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64" y="3016251"/>
            <a:ext cx="3310415" cy="31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9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Well-written sentences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13538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Particularly in the fourth paragraph, after a string of long sentences about Bassets, the short one “And then came Buster” </a:t>
            </a:r>
            <a:r>
              <a:rPr lang="en-US" sz="3600" b="1" i="1" u="sng" dirty="0">
                <a:latin typeface="Book Antiqua" panose="02040602050305030304" pitchFamily="18" charset="0"/>
              </a:rPr>
              <a:t>abruptly ends</a:t>
            </a:r>
            <a:r>
              <a:rPr lang="en-US" sz="3600" b="1" i="1" dirty="0">
                <a:latin typeface="Book Antiqua" panose="02040602050305030304" pitchFamily="18" charset="0"/>
              </a:rPr>
              <a:t> the whole paragraph, </a:t>
            </a:r>
            <a:r>
              <a:rPr lang="en-US" sz="3600" b="1" i="1" u="sng" dirty="0">
                <a:latin typeface="Book Antiqua" panose="02040602050305030304" pitchFamily="18" charset="0"/>
              </a:rPr>
              <a:t>producing a strong sense of contrast</a:t>
            </a:r>
            <a:r>
              <a:rPr lang="en-US" sz="3600" b="1" i="1" dirty="0">
                <a:latin typeface="Book Antiqua" panose="02040602050305030304" pitchFamily="18" charset="0"/>
              </a:rPr>
              <a:t>.  </a:t>
            </a:r>
            <a:r>
              <a:rPr lang="en-US" sz="3600" b="1" i="1" dirty="0" smtClean="0">
                <a:latin typeface="Book Antiqua" panose="02040602050305030304" pitchFamily="18" charset="0"/>
              </a:rPr>
              <a:t>(… </a:t>
            </a:r>
            <a:r>
              <a:rPr lang="en-US" sz="3600" b="1" i="1" dirty="0">
                <a:latin typeface="Book Antiqua" panose="02040602050305030304" pitchFamily="18" charset="0"/>
              </a:rPr>
              <a:t>which makes </a:t>
            </a:r>
            <a:r>
              <a:rPr lang="en-US" sz="3600" b="1" i="1" u="sng" dirty="0">
                <a:latin typeface="Book Antiqua" panose="02040602050305030304" pitchFamily="18" charset="0"/>
              </a:rPr>
              <a:t>a sharp transition </a:t>
            </a:r>
            <a:r>
              <a:rPr lang="en-US" sz="3600" b="1" i="1" dirty="0">
                <a:latin typeface="Book Antiqua" panose="02040602050305030304" pitchFamily="18" charset="0"/>
              </a:rPr>
              <a:t>from peace to chaos) </a:t>
            </a:r>
          </a:p>
          <a:p>
            <a:pPr>
              <a:lnSpc>
                <a:spcPct val="150000"/>
              </a:lnSpc>
            </a:pPr>
            <a:endParaRPr lang="en-US" sz="36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36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Well-written sentences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2210" y="1690688"/>
            <a:ext cx="1020758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The two short sentences were </a:t>
            </a:r>
            <a:r>
              <a:rPr lang="en-US" sz="3600" b="1" i="1" u="sng" dirty="0">
                <a:latin typeface="Book Antiqua" panose="02040602050305030304" pitchFamily="18" charset="0"/>
              </a:rPr>
              <a:t>foregrounded</a:t>
            </a:r>
            <a:r>
              <a:rPr lang="en-US" sz="3600" b="1" i="1" dirty="0">
                <a:latin typeface="Book Antiqua" panose="02040602050305030304" pitchFamily="18" charset="0"/>
              </a:rPr>
              <a:t> to show </a:t>
            </a:r>
            <a:r>
              <a:rPr lang="en-US" sz="3600" b="1" i="1" u="sng" dirty="0">
                <a:latin typeface="Book Antiqua" panose="02040602050305030304" pitchFamily="18" charset="0"/>
              </a:rPr>
              <a:t>the abruptness </a:t>
            </a:r>
            <a:r>
              <a:rPr lang="en-US" sz="3600" b="1" i="1" dirty="0">
                <a:latin typeface="Book Antiqua" panose="02040602050305030304" pitchFamily="18" charset="0"/>
              </a:rPr>
              <a:t>of Buster’s arrival and the sorrow of the Bassets. </a:t>
            </a:r>
          </a:p>
          <a:p>
            <a:pPr>
              <a:lnSpc>
                <a:spcPct val="150000"/>
              </a:lnSpc>
            </a:pPr>
            <a:endParaRPr lang="en-US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547" y="3589867"/>
            <a:ext cx="412125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Well-written sentences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690688"/>
            <a:ext cx="10855817" cy="48260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b="1" i="1" dirty="0" err="1" smtClean="0">
                <a:latin typeface="Book Antiqua" panose="02040602050305030304" pitchFamily="18" charset="0"/>
              </a:rPr>
              <a:t>Phoneasthesia</a:t>
            </a:r>
            <a:r>
              <a:rPr lang="en-US" sz="3600" b="1" i="1" dirty="0" smtClean="0">
                <a:latin typeface="Book Antiqua" panose="02040602050305030304" pitchFamily="18" charset="0"/>
              </a:rPr>
              <a:t> therefore comes into effect. For instance, “long snoring” and “unruffled” </a:t>
            </a:r>
            <a:r>
              <a:rPr lang="en-US" sz="3600" b="1" i="1" u="sng" dirty="0" smtClean="0">
                <a:latin typeface="Book Antiqua" panose="02040602050305030304" pitchFamily="18" charset="0"/>
              </a:rPr>
              <a:t>elongated</a:t>
            </a:r>
            <a:r>
              <a:rPr lang="en-US" sz="3600" b="1" i="1" dirty="0" smtClean="0">
                <a:latin typeface="Book Antiqua" panose="02040602050305030304" pitchFamily="18" charset="0"/>
              </a:rPr>
              <a:t> the sounds, which </a:t>
            </a:r>
            <a:r>
              <a:rPr lang="en-US" sz="3600" b="1" i="1" u="sng" dirty="0" smtClean="0">
                <a:latin typeface="Book Antiqua" panose="02040602050305030304" pitchFamily="18" charset="0"/>
              </a:rPr>
              <a:t>creates and strengthens a sense </a:t>
            </a:r>
            <a:r>
              <a:rPr lang="en-US" sz="3600" b="1" i="1" dirty="0" smtClean="0">
                <a:latin typeface="Book Antiqua" panose="02040602050305030304" pitchFamily="18" charset="0"/>
              </a:rPr>
              <a:t>of leisure, easiness and calmness. </a:t>
            </a:r>
          </a:p>
        </p:txBody>
      </p:sp>
    </p:spTree>
    <p:extLst>
      <p:ext uri="{BB962C8B-B14F-4D97-AF65-F5344CB8AC3E}">
        <p14:creationId xmlns:p14="http://schemas.microsoft.com/office/powerpoint/2010/main" val="4135050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Well-written sentences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79142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i="1" dirty="0">
                <a:latin typeface="Book Antiqua" panose="02040602050305030304" pitchFamily="18" charset="0"/>
              </a:rPr>
              <a:t>The last sentence of the first paragraph, in fact, </a:t>
            </a:r>
            <a:r>
              <a:rPr lang="en-US" sz="3600" b="1" i="1" u="sng" dirty="0">
                <a:latin typeface="Book Antiqua" panose="02040602050305030304" pitchFamily="18" charset="0"/>
              </a:rPr>
              <a:t>sets the tone </a:t>
            </a:r>
            <a:r>
              <a:rPr lang="en-US" sz="3600" b="1" i="1" dirty="0">
                <a:latin typeface="Book Antiqua" panose="02040602050305030304" pitchFamily="18" charset="0"/>
              </a:rPr>
              <a:t>of the whole text as the coming of Buster may replace the sorrow to a certain degree</a:t>
            </a:r>
            <a:r>
              <a:rPr lang="en-US" sz="3600" b="1" i="1" dirty="0" smtClean="0">
                <a:latin typeface="Book Antiqua" panose="02040602050305030304" pitchFamily="18" charset="0"/>
              </a:rPr>
              <a:t>.</a:t>
            </a:r>
            <a:endParaRPr lang="en-US" sz="3600" b="1" i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39867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Well-written sentences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690688"/>
            <a:ext cx="10804301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b="1" i="1" dirty="0" smtClean="0">
                <a:latin typeface="Book Antiqua" panose="02040602050305030304" pitchFamily="18" charset="0"/>
              </a:rPr>
              <a:t>Buster’s arrival </a:t>
            </a:r>
            <a:r>
              <a:rPr lang="en-US" sz="3600" b="1" i="1" u="sng" dirty="0" smtClean="0">
                <a:latin typeface="Book Antiqua" panose="02040602050305030304" pitchFamily="18" charset="0"/>
              </a:rPr>
              <a:t>is likened to </a:t>
            </a:r>
            <a:r>
              <a:rPr lang="en-US" sz="3600" b="1" i="1" dirty="0" smtClean="0">
                <a:latin typeface="Book Antiqua" panose="02040602050305030304" pitchFamily="18" charset="0"/>
              </a:rPr>
              <a:t>“the intrusion of an irreverent outsider into an exclusive London club”, which </a:t>
            </a:r>
            <a:r>
              <a:rPr lang="en-US" sz="3600" b="1" i="1" u="sng" dirty="0" smtClean="0">
                <a:latin typeface="Book Antiqua" panose="02040602050305030304" pitchFamily="18" charset="0"/>
              </a:rPr>
              <a:t>establishes Buster’s image as </a:t>
            </a:r>
            <a:r>
              <a:rPr lang="en-US" sz="3600" b="1" i="1" dirty="0" smtClean="0">
                <a:latin typeface="Book Antiqua" panose="02040602050305030304" pitchFamily="18" charset="0"/>
              </a:rPr>
              <a:t>an uninvited stranger…</a:t>
            </a:r>
            <a:endParaRPr lang="en-US" sz="3600" b="1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549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872</Words>
  <Application>Microsoft Office PowerPoint</Application>
  <PresentationFormat>宽屏</PresentationFormat>
  <Paragraphs>102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等线 Light</vt:lpstr>
      <vt:lpstr>Arial</vt:lpstr>
      <vt:lpstr>Book Antiqua</vt:lpstr>
      <vt:lpstr>Calibri</vt:lpstr>
      <vt:lpstr>Calibri Light</vt:lpstr>
      <vt:lpstr>Office 主题​​</vt:lpstr>
      <vt:lpstr>English Stylistics </vt:lpstr>
      <vt:lpstr>In-class writing – a mini-text analysis </vt:lpstr>
      <vt:lpstr>Significant features</vt:lpstr>
      <vt:lpstr>Well-written sentences</vt:lpstr>
      <vt:lpstr>Well-written sentences</vt:lpstr>
      <vt:lpstr>Well-written sentences</vt:lpstr>
      <vt:lpstr>Well-written sentences</vt:lpstr>
      <vt:lpstr>Well-written sentences</vt:lpstr>
      <vt:lpstr>Well-written sentences</vt:lpstr>
      <vt:lpstr>Suggestions for improvement</vt:lpstr>
      <vt:lpstr>Different styles: academic vs. creative writing</vt:lpstr>
      <vt:lpstr>Different styles: academic vs. journalistic </vt:lpstr>
      <vt:lpstr>PowerPoint 演示文稿</vt:lpstr>
      <vt:lpstr>Stylistic deviation </vt:lpstr>
      <vt:lpstr>“Cooperative Principe” in communication </vt:lpstr>
      <vt:lpstr>Repetition:  from Sinclair Lewis, Babbitt </vt:lpstr>
      <vt:lpstr>Ambiguity: from Hemingway, Hills Like White Elephants </vt:lpstr>
      <vt:lpstr>Ernest Hemingway, Hills Like White Elephants </vt:lpstr>
      <vt:lpstr>Multimodality </vt:lpstr>
      <vt:lpstr>PowerPoint 演示文稿</vt:lpstr>
      <vt:lpstr>Visual poems </vt:lpstr>
      <vt:lpstr>PowerPoint 演示文稿</vt:lpstr>
      <vt:lpstr>Non-standard English: dialect </vt:lpstr>
      <vt:lpstr>Examples in Chinese</vt:lpstr>
      <vt:lpstr>In-class reading: Text 33</vt:lpstr>
      <vt:lpstr>Final paper requirements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Ye</dc:creator>
  <cp:lastModifiedBy>ZHU Ye</cp:lastModifiedBy>
  <cp:revision>41</cp:revision>
  <dcterms:created xsi:type="dcterms:W3CDTF">2021-01-04T03:01:18Z</dcterms:created>
  <dcterms:modified xsi:type="dcterms:W3CDTF">2021-01-04T07:11:18Z</dcterms:modified>
</cp:coreProperties>
</file>